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9.png" ContentType="image/png"/>
  <Override PartName="/ppt/media/image9.png" ContentType="image/png"/>
  <Override PartName="/ppt/media/image4.png" ContentType="image/png"/>
  <Override PartName="/ppt/media/image34.png" ContentType="image/png"/>
  <Override PartName="/ppt/media/image46.tif" ContentType="image/tiff"/>
  <Override PartName="/ppt/media/image47.tif" ContentType="image/tiff"/>
  <Override PartName="/ppt/media/image48.tif" ContentType="image/tiff"/>
  <Override PartName="/ppt/media/image40.png" ContentType="image/png"/>
  <Override PartName="/ppt/media/image49.tif" ContentType="image/tiff"/>
  <Override PartName="/ppt/media/image13.png" ContentType="image/png"/>
  <Override PartName="/ppt/media/image38.png" ContentType="image/png"/>
  <Override PartName="/ppt/media/image8.png" ContentType="image/png"/>
  <Override PartName="/ppt/media/image50.tif" ContentType="image/tiff"/>
  <Override PartName="/ppt/media/image12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tif"/><Relationship Id="rId2" Type="http://schemas.openxmlformats.org/officeDocument/2006/relationships/image" Target="../media/image47.tif"/><Relationship Id="rId3" Type="http://schemas.openxmlformats.org/officeDocument/2006/relationships/image" Target="../media/image48.tif"/><Relationship Id="rId4" Type="http://schemas.openxmlformats.org/officeDocument/2006/relationships/image" Target="../media/image49.tif"/><Relationship Id="rId5" Type="http://schemas.openxmlformats.org/officeDocument/2006/relationships/image" Target="../media/image50.tif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017520" y="2229120"/>
            <a:ext cx="6583320" cy="289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23880" y="362880"/>
            <a:ext cx="11171520" cy="1865880"/>
          </a:xfrm>
          <a:prstGeom prst="rect">
            <a:avLst/>
          </a:prstGeom>
          <a:gradFill rotWithShape="0">
            <a:gsLst>
              <a:gs pos="0">
                <a:srgbClr val="004271"/>
              </a:gs>
              <a:gs pos="100000">
                <a:srgbClr val="005ea1"/>
              </a:gs>
            </a:gsLst>
            <a:lin ang="13500000"/>
          </a:gradFill>
          <a:ln w="3168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 fontScale="68000"/>
          </a:bodyPr>
          <a:p>
            <a:pPr algn="ctr">
              <a:lnSpc>
                <a:spcPct val="90000"/>
              </a:lnSpc>
            </a:pPr>
            <a:r>
              <a:rPr b="1" lang="en-US" sz="4800" spc="182" strike="noStrike">
                <a:solidFill>
                  <a:srgbClr val="ffffff"/>
                </a:solidFill>
                <a:latin typeface="Gill Sans MT"/>
                <a:ea typeface="DejaVu Sans"/>
              </a:rPr>
              <a:t>Variant calling from NGS data of two accessions of </a:t>
            </a:r>
            <a:r>
              <a:rPr b="1" i="1" lang="en-US" sz="4800" spc="182" strike="noStrike">
                <a:solidFill>
                  <a:srgbClr val="ffffff"/>
                </a:solidFill>
                <a:latin typeface="Gill Sans MT"/>
                <a:ea typeface="DejaVu Sans"/>
              </a:rPr>
              <a:t>Lablab purpureus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640800" y="2423880"/>
            <a:ext cx="109717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Bef>
                <a:spcPts val="1414"/>
              </a:spcBef>
            </a:pPr>
            <a:endParaRPr b="0" lang="en-US" sz="1800" spc="-1" strike="noStrike">
              <a:latin typeface="Arial"/>
            </a:endParaRPr>
          </a:p>
          <a:p>
            <a:pPr marL="431640" indent="-323640" algn="ctr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Group-06 members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;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Immaculate Nahereza, Jane Njeri,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Winfred Gatua, Nsangi Olga Tendo,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Davis Kiberu, Nsubuga Moses, Eneza Yoel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4"/>
              </a:spcBef>
            </a:pPr>
            <a:endParaRPr b="0" lang="en-US" sz="2600" spc="-1" strike="noStrike">
              <a:latin typeface="Arial"/>
            </a:endParaRPr>
          </a:p>
          <a:p>
            <a:pPr lvl="4" marL="1080000" indent="-216000" algn="ctr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Supervisors;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Jean-Baka Domelevo Entfellner, Oluwaseyi Shorinola, Peter Emmrich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91440"/>
            <a:ext cx="12160080" cy="100548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Ongoing analysis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917280" y="1986120"/>
            <a:ext cx="100281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0" name="Picture 277" descr=""/>
          <p:cNvPicPr/>
          <p:nvPr/>
        </p:nvPicPr>
        <p:blipFill>
          <a:blip r:embed="rId1"/>
          <a:stretch/>
        </p:blipFill>
        <p:spPr>
          <a:xfrm>
            <a:off x="20009880" y="1515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71" name="Picture 278" descr=""/>
          <p:cNvPicPr/>
          <p:nvPr/>
        </p:nvPicPr>
        <p:blipFill>
          <a:blip r:embed="rId2"/>
          <a:stretch/>
        </p:blipFill>
        <p:spPr>
          <a:xfrm>
            <a:off x="20034000" y="1551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72" name="Picture 279" descr=""/>
          <p:cNvPicPr/>
          <p:nvPr/>
        </p:nvPicPr>
        <p:blipFill>
          <a:blip r:embed="rId3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73" name="Picture 4" descr=""/>
          <p:cNvPicPr/>
          <p:nvPr/>
        </p:nvPicPr>
        <p:blipFill>
          <a:blip r:embed="rId4"/>
          <a:srcRect l="0" t="0" r="0" b="59295"/>
          <a:stretch/>
        </p:blipFill>
        <p:spPr>
          <a:xfrm>
            <a:off x="365760" y="1280160"/>
            <a:ext cx="11521080" cy="2698200"/>
          </a:xfrm>
          <a:prstGeom prst="rect">
            <a:avLst/>
          </a:prstGeom>
          <a:ln>
            <a:noFill/>
          </a:ln>
        </p:spPr>
      </p:pic>
      <p:pic>
        <p:nvPicPr>
          <p:cNvPr id="174" name="Picture 6" descr=""/>
          <p:cNvPicPr/>
          <p:nvPr/>
        </p:nvPicPr>
        <p:blipFill>
          <a:blip r:embed="rId5"/>
          <a:srcRect l="0" t="0" r="0" b="45608"/>
          <a:stretch/>
        </p:blipFill>
        <p:spPr>
          <a:xfrm>
            <a:off x="365760" y="4023360"/>
            <a:ext cx="11521080" cy="254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1680" y="182880"/>
            <a:ext cx="12160080" cy="127980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Snakemake workflow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917280" y="1986120"/>
            <a:ext cx="100281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7" name="Picture 290" descr=""/>
          <p:cNvPicPr/>
          <p:nvPr/>
        </p:nvPicPr>
        <p:blipFill>
          <a:blip r:embed="rId1"/>
          <a:stretch/>
        </p:blipFill>
        <p:spPr>
          <a:xfrm>
            <a:off x="20009880" y="1515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78" name="Picture 291" descr=""/>
          <p:cNvPicPr/>
          <p:nvPr/>
        </p:nvPicPr>
        <p:blipFill>
          <a:blip r:embed="rId2"/>
          <a:stretch/>
        </p:blipFill>
        <p:spPr>
          <a:xfrm>
            <a:off x="20034000" y="1551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79" name="Picture 292" descr=""/>
          <p:cNvPicPr/>
          <p:nvPr/>
        </p:nvPicPr>
        <p:blipFill>
          <a:blip r:embed="rId3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731520" y="1646280"/>
            <a:ext cx="11155320" cy="40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Create an environment with all the packages needed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$conda env create –-name variant  --file Config.yaml (exported env)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Do a dry run snakemake 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$Snakemake –np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Run Snakemake 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$Snakemake  -j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utkal"/>
              <a:buChar char="➢"/>
            </a:pPr>
            <a:r>
              <a:rPr b="0" lang="en-US" sz="2400" spc="-1" strike="noStrike">
                <a:solidFill>
                  <a:srgbClr val="008b3f"/>
                </a:solidFill>
                <a:latin typeface="Gill Sans"/>
                <a:ea typeface="Gill Sans"/>
              </a:rPr>
              <a:t>https://github.com/enezermjema/Mini-project-group-06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1680" y="162000"/>
            <a:ext cx="12160080" cy="120924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Lessons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917280" y="2022120"/>
            <a:ext cx="100281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Different tools that are used for Oxford Nanopore reads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Working with long reads is computationally intensive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Minimap2 alignment not compatible with sniffles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83" name="Picture 296" descr=""/>
          <p:cNvPicPr/>
          <p:nvPr/>
        </p:nvPicPr>
        <p:blipFill>
          <a:blip r:embed="rId1"/>
          <a:stretch/>
        </p:blipFill>
        <p:spPr>
          <a:xfrm>
            <a:off x="20009880" y="1515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84" name="Picture 297" descr=""/>
          <p:cNvPicPr/>
          <p:nvPr/>
        </p:nvPicPr>
        <p:blipFill>
          <a:blip r:embed="rId2"/>
          <a:stretch/>
        </p:blipFill>
        <p:spPr>
          <a:xfrm>
            <a:off x="20034000" y="1551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85" name="Picture 298" descr=""/>
          <p:cNvPicPr/>
          <p:nvPr/>
        </p:nvPicPr>
        <p:blipFill>
          <a:blip r:embed="rId3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182880"/>
            <a:ext cx="12160080" cy="118836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challenges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917280" y="1986120"/>
            <a:ext cx="100281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Computational resources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Error correction prolonged due to working remotely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8" name="Picture 301" descr=""/>
          <p:cNvPicPr/>
          <p:nvPr/>
        </p:nvPicPr>
        <p:blipFill>
          <a:blip r:embed="rId1"/>
          <a:stretch/>
        </p:blipFill>
        <p:spPr>
          <a:xfrm>
            <a:off x="20009880" y="1515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89" name="Picture 302" descr=""/>
          <p:cNvPicPr/>
          <p:nvPr/>
        </p:nvPicPr>
        <p:blipFill>
          <a:blip r:embed="rId2"/>
          <a:stretch/>
        </p:blipFill>
        <p:spPr>
          <a:xfrm>
            <a:off x="20034000" y="1551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90" name="Picture 303" descr=""/>
          <p:cNvPicPr/>
          <p:nvPr/>
        </p:nvPicPr>
        <p:blipFill>
          <a:blip r:embed="rId3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" descr=""/>
          <p:cNvPicPr/>
          <p:nvPr/>
        </p:nvPicPr>
        <p:blipFill>
          <a:blip r:embed="rId1"/>
          <a:stretch/>
        </p:blipFill>
        <p:spPr>
          <a:xfrm>
            <a:off x="9966960" y="5577840"/>
            <a:ext cx="2221200" cy="1254600"/>
          </a:xfrm>
          <a:prstGeom prst="rect">
            <a:avLst/>
          </a:prstGeom>
          <a:ln>
            <a:noFill/>
          </a:ln>
        </p:spPr>
      </p:pic>
      <p:pic>
        <p:nvPicPr>
          <p:cNvPr id="192" name="Picture 2" descr=""/>
          <p:cNvPicPr/>
          <p:nvPr/>
        </p:nvPicPr>
        <p:blipFill>
          <a:blip r:embed="rId2"/>
          <a:stretch/>
        </p:blipFill>
        <p:spPr>
          <a:xfrm>
            <a:off x="360" y="360"/>
            <a:ext cx="3086640" cy="1472040"/>
          </a:xfrm>
          <a:prstGeom prst="rect">
            <a:avLst/>
          </a:prstGeom>
          <a:ln>
            <a:noFill/>
          </a:ln>
        </p:spPr>
      </p:pic>
      <p:pic>
        <p:nvPicPr>
          <p:cNvPr id="193" name="Picture 3" descr=""/>
          <p:cNvPicPr/>
          <p:nvPr/>
        </p:nvPicPr>
        <p:blipFill>
          <a:blip r:embed="rId3"/>
          <a:stretch/>
        </p:blipFill>
        <p:spPr>
          <a:xfrm>
            <a:off x="10027440" y="23040"/>
            <a:ext cx="2107800" cy="1714320"/>
          </a:xfrm>
          <a:prstGeom prst="rect">
            <a:avLst/>
          </a:prstGeom>
          <a:ln>
            <a:noFill/>
          </a:ln>
        </p:spPr>
      </p:pic>
      <p:pic>
        <p:nvPicPr>
          <p:cNvPr id="194" name="Picture 4_0" descr=""/>
          <p:cNvPicPr/>
          <p:nvPr/>
        </p:nvPicPr>
        <p:blipFill>
          <a:blip r:embed="rId4"/>
          <a:stretch/>
        </p:blipFill>
        <p:spPr>
          <a:xfrm>
            <a:off x="9906840" y="2808720"/>
            <a:ext cx="2235240" cy="1080360"/>
          </a:xfrm>
          <a:prstGeom prst="rect">
            <a:avLst/>
          </a:prstGeom>
          <a:ln>
            <a:noFill/>
          </a:ln>
        </p:spPr>
      </p:pic>
      <p:pic>
        <p:nvPicPr>
          <p:cNvPr id="195" name="Picture 5_0" descr=""/>
          <p:cNvPicPr/>
          <p:nvPr/>
        </p:nvPicPr>
        <p:blipFill>
          <a:blip r:embed="rId5"/>
          <a:stretch/>
        </p:blipFill>
        <p:spPr>
          <a:xfrm>
            <a:off x="0" y="5669280"/>
            <a:ext cx="3143520" cy="1184040"/>
          </a:xfrm>
          <a:prstGeom prst="rect">
            <a:avLst/>
          </a:prstGeom>
          <a:ln>
            <a:noFill/>
          </a:ln>
        </p:spPr>
      </p:pic>
      <p:sp>
        <p:nvSpPr>
          <p:cNvPr id="196" name="TextShape 1"/>
          <p:cNvSpPr txBox="1"/>
          <p:nvPr/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600" spc="-1" strike="noStrike">
                <a:latin typeface="Arial"/>
              </a:rPr>
              <a:t>	</a:t>
            </a:r>
            <a:r>
              <a:rPr b="0" lang="en-US" sz="3600" spc="-1" strike="noStrike">
                <a:latin typeface="Arial"/>
              </a:rPr>
              <a:t>	</a:t>
            </a:r>
            <a:r>
              <a:rPr b="0" lang="en-US" sz="3600" spc="-1" strike="noStrike">
                <a:latin typeface="Arial"/>
              </a:rPr>
              <a:t>	</a:t>
            </a:r>
            <a:r>
              <a:rPr b="0" lang="en-US" sz="3600" spc="-1" strike="noStrike">
                <a:latin typeface="Arial"/>
              </a:rPr>
              <a:t>Group members</a:t>
            </a:r>
            <a:endParaRPr b="0" lang="en-US" sz="3600" spc="-1" strike="noStrike">
              <a:latin typeface="Arial"/>
            </a:endParaRPr>
          </a:p>
          <a:p>
            <a:endParaRPr b="0" lang="en-US" sz="3600" spc="-1" strike="noStrike">
              <a:latin typeface="Arial"/>
            </a:endParaRPr>
          </a:p>
          <a:p>
            <a:r>
              <a:rPr b="0" lang="en-US" sz="3600" spc="-1" strike="noStrike">
                <a:latin typeface="Arial"/>
                <a:ea typeface="Noto Sans CJK SC"/>
              </a:rPr>
              <a:t>	</a:t>
            </a:r>
            <a:r>
              <a:rPr b="0" lang="en-US" sz="3600" spc="-1" strike="noStrike">
                <a:latin typeface="Arial"/>
                <a:ea typeface="Noto Sans CJK SC"/>
              </a:rPr>
              <a:t>	</a:t>
            </a:r>
            <a:r>
              <a:rPr b="0" lang="en-US" sz="3600" spc="-1" strike="noStrike">
                <a:latin typeface="Arial"/>
                <a:ea typeface="Noto Sans CJK SC"/>
              </a:rPr>
              <a:t>	</a:t>
            </a:r>
            <a:r>
              <a:rPr b="0" lang="en-US" sz="3600" spc="-1" strike="noStrike">
                <a:latin typeface="Arial"/>
                <a:ea typeface="Noto Sans CJK SC"/>
              </a:rPr>
              <a:t>Supervisors</a:t>
            </a:r>
            <a:r>
              <a:rPr b="0" lang="en-US" sz="3200" spc="-1" strike="noStrike">
                <a:latin typeface="Arial"/>
                <a:ea typeface="Noto Sans CJK SC"/>
              </a:rPr>
              <a:t>;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Jean-Baka Domelevo Entfellner, </a:t>
            </a:r>
            <a:endParaRPr b="0" lang="en-US" sz="2600" spc="-1" strike="noStrike">
              <a:latin typeface="Arial"/>
            </a:endParaRPr>
          </a:p>
          <a:p>
            <a:pPr marL="431640" indent="-3236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Oluwaseyi Shorinola, </a:t>
            </a:r>
            <a:endParaRPr b="0" lang="en-US" sz="2600" spc="-1" strike="noStrike">
              <a:latin typeface="Arial"/>
            </a:endParaRPr>
          </a:p>
          <a:p>
            <a:pPr marL="431640" indent="-3236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Peter Emmrich</a:t>
            </a:r>
            <a:endParaRPr b="0" lang="en-US" sz="26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	</a:t>
            </a:r>
            <a:r>
              <a:rPr b="0" lang="en-US" sz="3200" spc="-1" strike="noStrike">
                <a:latin typeface="Arial"/>
              </a:rPr>
              <a:t>            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729080" y="2999160"/>
            <a:ext cx="8286480" cy="8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66b3"/>
                </a:solidFill>
                <a:latin typeface="Arial"/>
                <a:ea typeface="DejaVu Sans"/>
              </a:rPr>
              <a:t>Thank you! 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1680" y="182880"/>
            <a:ext cx="12160080" cy="100548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BACKGROUND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7200" y="1737360"/>
            <a:ext cx="832068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Lablab purpureus</a:t>
            </a: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 is a bean (family Fabaceae) commonly known as “lablab” which is native to Africa and widely cultivated in East Africa.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It is called “Njahi” or black beans in Kenya where it is an important part of the daily diet.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Lablab is, however, still an orphan crop with limited genomics and genetics resources.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0" name="Picture 233" descr=""/>
          <p:cNvPicPr/>
          <p:nvPr/>
        </p:nvPicPr>
        <p:blipFill>
          <a:blip r:embed="rId1"/>
          <a:stretch/>
        </p:blipFill>
        <p:spPr>
          <a:xfrm>
            <a:off x="20009880" y="1515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21" name="Picture 234" descr=""/>
          <p:cNvPicPr/>
          <p:nvPr/>
        </p:nvPicPr>
        <p:blipFill>
          <a:blip r:embed="rId2"/>
          <a:stretch/>
        </p:blipFill>
        <p:spPr>
          <a:xfrm>
            <a:off x="20034000" y="1551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22" name="Picture 235" descr=""/>
          <p:cNvPicPr/>
          <p:nvPr/>
        </p:nvPicPr>
        <p:blipFill>
          <a:blip r:embed="rId3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23" name="Picture 236" descr=""/>
          <p:cNvPicPr/>
          <p:nvPr/>
        </p:nvPicPr>
        <p:blipFill>
          <a:blip r:embed="rId4"/>
          <a:stretch/>
        </p:blipFill>
        <p:spPr>
          <a:xfrm>
            <a:off x="8869680" y="2011680"/>
            <a:ext cx="3137040" cy="267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182880"/>
            <a:ext cx="12160080" cy="100548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Variant types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457200" y="1737360"/>
            <a:ext cx="1142964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Picture 239" descr=""/>
          <p:cNvPicPr/>
          <p:nvPr/>
        </p:nvPicPr>
        <p:blipFill>
          <a:blip r:embed="rId1"/>
          <a:stretch/>
        </p:blipFill>
        <p:spPr>
          <a:xfrm>
            <a:off x="20009880" y="1515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27" name="Picture 240" descr=""/>
          <p:cNvPicPr/>
          <p:nvPr/>
        </p:nvPicPr>
        <p:blipFill>
          <a:blip r:embed="rId2"/>
          <a:stretch/>
        </p:blipFill>
        <p:spPr>
          <a:xfrm>
            <a:off x="20034000" y="1551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28" name="Picture 241" descr=""/>
          <p:cNvPicPr/>
          <p:nvPr/>
        </p:nvPicPr>
        <p:blipFill>
          <a:blip r:embed="rId3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29" name="Content Placeholder 4" descr=""/>
          <p:cNvPicPr/>
          <p:nvPr/>
        </p:nvPicPr>
        <p:blipFill>
          <a:blip r:embed="rId4"/>
          <a:stretch/>
        </p:blipFill>
        <p:spPr>
          <a:xfrm>
            <a:off x="1188720" y="1554480"/>
            <a:ext cx="9417960" cy="384012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548640" y="5669280"/>
            <a:ext cx="10973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Variant calling is widely used genetics as a way of identifying variants associated with a specific trait, population or hereditary diseases.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-38160" y="144720"/>
            <a:ext cx="12160080" cy="118836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 </a:t>
            </a: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objectives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917280" y="1986120"/>
            <a:ext cx="100281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To do denovo assembly using Illumina based and Oxford nanopore based 147D reads.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To create a variant calling pipeline for </a:t>
            </a:r>
            <a:r>
              <a:rPr b="0" i="1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Lablab purpureus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ill Sans"/>
                <a:ea typeface="Gill Sans"/>
              </a:rPr>
              <a:t>To convert the pipeline to a reproducible and portable snakemake workflow.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3" name="Picture 246" descr=""/>
          <p:cNvPicPr/>
          <p:nvPr/>
        </p:nvPicPr>
        <p:blipFill>
          <a:blip r:embed="rId1"/>
          <a:stretch/>
        </p:blipFill>
        <p:spPr>
          <a:xfrm>
            <a:off x="20009880" y="1515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34" name="Picture 247" descr=""/>
          <p:cNvPicPr/>
          <p:nvPr/>
        </p:nvPicPr>
        <p:blipFill>
          <a:blip r:embed="rId2"/>
          <a:stretch/>
        </p:blipFill>
        <p:spPr>
          <a:xfrm>
            <a:off x="20034000" y="1551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35" name="Picture 248" descr=""/>
          <p:cNvPicPr/>
          <p:nvPr/>
        </p:nvPicPr>
        <p:blipFill>
          <a:blip r:embed="rId3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82880"/>
            <a:ext cx="12160080" cy="118836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Pipeline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917280" y="1986120"/>
            <a:ext cx="100281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899000" y="1604520"/>
            <a:ext cx="277416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1640" indent="-3236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Assembly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7521480" y="1604520"/>
            <a:ext cx="4182480" cy="52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1640" indent="-323640">
              <a:lnSpc>
                <a:spcPct val="10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Variant calling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0" name="Picture 253" descr=""/>
          <p:cNvPicPr/>
          <p:nvPr/>
        </p:nvPicPr>
        <p:blipFill>
          <a:blip r:embed="rId1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41" name="Picture 254" descr=""/>
          <p:cNvPicPr/>
          <p:nvPr/>
        </p:nvPicPr>
        <p:blipFill>
          <a:blip r:embed="rId2"/>
          <a:stretch/>
        </p:blipFill>
        <p:spPr>
          <a:xfrm>
            <a:off x="6831000" y="2103120"/>
            <a:ext cx="4114440" cy="4483800"/>
          </a:xfrm>
          <a:prstGeom prst="rect">
            <a:avLst/>
          </a:prstGeom>
          <a:ln>
            <a:noFill/>
          </a:ln>
        </p:spPr>
      </p:pic>
      <p:pic>
        <p:nvPicPr>
          <p:cNvPr id="142" name="Picture 255" descr=""/>
          <p:cNvPicPr/>
          <p:nvPr/>
        </p:nvPicPr>
        <p:blipFill>
          <a:blip r:embed="rId3"/>
          <a:stretch/>
        </p:blipFill>
        <p:spPr>
          <a:xfrm>
            <a:off x="1737360" y="2194560"/>
            <a:ext cx="3108600" cy="429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0" y="182880"/>
            <a:ext cx="12160080" cy="100548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Obtained statistics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917280" y="1986120"/>
            <a:ext cx="100281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5" name="Picture 258" descr=""/>
          <p:cNvPicPr/>
          <p:nvPr/>
        </p:nvPicPr>
        <p:blipFill>
          <a:blip r:embed="rId1"/>
          <a:stretch/>
        </p:blipFill>
        <p:spPr>
          <a:xfrm>
            <a:off x="20009880" y="1515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46" name="Picture 259" descr=""/>
          <p:cNvPicPr/>
          <p:nvPr/>
        </p:nvPicPr>
        <p:blipFill>
          <a:blip r:embed="rId2"/>
          <a:stretch/>
        </p:blipFill>
        <p:spPr>
          <a:xfrm>
            <a:off x="20034000" y="1551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47" name="Picture 260" descr=""/>
          <p:cNvPicPr/>
          <p:nvPr/>
        </p:nvPicPr>
        <p:blipFill>
          <a:blip r:embed="rId3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48" name="Picture 261" descr=""/>
          <p:cNvPicPr/>
          <p:nvPr/>
        </p:nvPicPr>
        <p:blipFill>
          <a:blip r:embed="rId4"/>
          <a:stretch/>
        </p:blipFill>
        <p:spPr>
          <a:xfrm>
            <a:off x="3183480" y="1554480"/>
            <a:ext cx="6417360" cy="466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182880"/>
            <a:ext cx="12160080" cy="100548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Ongoing analysis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917280" y="1986120"/>
            <a:ext cx="100281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1" name="Picture 284" descr=""/>
          <p:cNvPicPr/>
          <p:nvPr/>
        </p:nvPicPr>
        <p:blipFill>
          <a:blip r:embed="rId1"/>
          <a:stretch/>
        </p:blipFill>
        <p:spPr>
          <a:xfrm>
            <a:off x="20009880" y="1515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52" name="Picture 285" descr=""/>
          <p:cNvPicPr/>
          <p:nvPr/>
        </p:nvPicPr>
        <p:blipFill>
          <a:blip r:embed="rId2"/>
          <a:stretch/>
        </p:blipFill>
        <p:spPr>
          <a:xfrm>
            <a:off x="20034000" y="1551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53" name="Picture 286" descr=""/>
          <p:cNvPicPr/>
          <p:nvPr/>
        </p:nvPicPr>
        <p:blipFill>
          <a:blip r:embed="rId3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54" name="Picture 4" descr=""/>
          <p:cNvPicPr/>
          <p:nvPr/>
        </p:nvPicPr>
        <p:blipFill>
          <a:blip r:embed="rId4"/>
          <a:stretch/>
        </p:blipFill>
        <p:spPr>
          <a:xfrm>
            <a:off x="274320" y="1554480"/>
            <a:ext cx="11429640" cy="475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182880"/>
            <a:ext cx="12160080" cy="100548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Ongoing analysis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917280" y="1986120"/>
            <a:ext cx="100281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7" name="Picture 264" descr=""/>
          <p:cNvPicPr/>
          <p:nvPr/>
        </p:nvPicPr>
        <p:blipFill>
          <a:blip r:embed="rId1"/>
          <a:stretch/>
        </p:blipFill>
        <p:spPr>
          <a:xfrm>
            <a:off x="20009880" y="1515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58" name="Picture 265" descr=""/>
          <p:cNvPicPr/>
          <p:nvPr/>
        </p:nvPicPr>
        <p:blipFill>
          <a:blip r:embed="rId2"/>
          <a:stretch/>
        </p:blipFill>
        <p:spPr>
          <a:xfrm>
            <a:off x="20034000" y="1551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59" name="Picture 266" descr=""/>
          <p:cNvPicPr/>
          <p:nvPr/>
        </p:nvPicPr>
        <p:blipFill>
          <a:blip r:embed="rId3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60" name="Picture 4" descr=""/>
          <p:cNvPicPr/>
          <p:nvPr/>
        </p:nvPicPr>
        <p:blipFill>
          <a:blip r:embed="rId4"/>
          <a:stretch/>
        </p:blipFill>
        <p:spPr>
          <a:xfrm>
            <a:off x="365760" y="1554480"/>
            <a:ext cx="11378520" cy="443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91440"/>
            <a:ext cx="12160080" cy="1005480"/>
          </a:xfrm>
          <a:prstGeom prst="rect">
            <a:avLst/>
          </a:prstGeom>
          <a:solidFill>
            <a:srgbClr val="0070c0"/>
          </a:solidFill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200" spc="182" strike="noStrike" cap="all">
                <a:solidFill>
                  <a:srgbClr val="ffffff"/>
                </a:solidFill>
                <a:latin typeface="Gill Sans MT"/>
                <a:ea typeface="DejaVu Sans"/>
              </a:rPr>
              <a:t>Ongoing analysis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917280" y="1986120"/>
            <a:ext cx="10028160" cy="459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3" name="Picture 270" descr=""/>
          <p:cNvPicPr/>
          <p:nvPr/>
        </p:nvPicPr>
        <p:blipFill>
          <a:blip r:embed="rId1"/>
          <a:stretch/>
        </p:blipFill>
        <p:spPr>
          <a:xfrm>
            <a:off x="20009880" y="1515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64" name="Picture 271" descr=""/>
          <p:cNvPicPr/>
          <p:nvPr/>
        </p:nvPicPr>
        <p:blipFill>
          <a:blip r:embed="rId2"/>
          <a:stretch/>
        </p:blipFill>
        <p:spPr>
          <a:xfrm>
            <a:off x="20034000" y="155160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65" name="Picture 272" descr=""/>
          <p:cNvPicPr/>
          <p:nvPr/>
        </p:nvPicPr>
        <p:blipFill>
          <a:blip r:embed="rId3"/>
          <a:stretch/>
        </p:blipFill>
        <p:spPr>
          <a:xfrm>
            <a:off x="20034000" y="1539720"/>
            <a:ext cx="5027400" cy="4680000"/>
          </a:xfrm>
          <a:prstGeom prst="rect">
            <a:avLst/>
          </a:prstGeom>
          <a:ln>
            <a:noFill/>
          </a:ln>
        </p:spPr>
      </p:pic>
      <p:pic>
        <p:nvPicPr>
          <p:cNvPr id="166" name="Picture 5" descr=""/>
          <p:cNvPicPr/>
          <p:nvPr/>
        </p:nvPicPr>
        <p:blipFill>
          <a:blip r:embed="rId4"/>
          <a:srcRect l="0" t="0" r="0" b="58395"/>
          <a:stretch/>
        </p:blipFill>
        <p:spPr>
          <a:xfrm>
            <a:off x="274320" y="1191600"/>
            <a:ext cx="11429640" cy="273996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5"/>
          <a:srcRect l="0" t="0" r="0" b="46518"/>
          <a:stretch/>
        </p:blipFill>
        <p:spPr>
          <a:xfrm>
            <a:off x="274320" y="3931920"/>
            <a:ext cx="11429640" cy="273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47</TotalTime>
  <Application>LibreOffice/6.4.5.2$Linux_X86_64 LibreOffice_project/40$Build-2</Application>
  <Words>1623</Words>
  <Paragraphs>97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2020-08-27T20:49:49Z</dcterms:created>
  <dc:creator>NABAKOOZA Grace</dc:creator>
  <dc:description/>
  <dc:language>en-US</dc:language>
  <cp:lastModifiedBy/>
  <dcterms:modified xsi:type="dcterms:W3CDTF">2020-08-28T00:48:10Z</dcterms:modified>
  <cp:revision>788</cp:revision>
  <dc:subject/>
  <dc:title>POPULATION GENETICS AND STRUCTURE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1033-10.1.0.6757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